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1264" y="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9.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2497680"/>
            <a:ext cx="50670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7" name="PlaceHolder 1"/>
          <p:cNvSpPr>
            <a:spLocks noGrp="1"/>
          </p:cNvSpPr>
          <p:nvPr>
            <p:ph type="title"/>
          </p:nvPr>
        </p:nvSpPr>
        <p:spPr>
          <a:xfrm>
            <a:off x="228600" y="2497680"/>
            <a:ext cx="50670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1" name="PlaceHolder 1"/>
          <p:cNvSpPr>
            <a:spLocks noGrp="1"/>
          </p:cNvSpPr>
          <p:nvPr>
            <p:ph type="title"/>
          </p:nvPr>
        </p:nvSpPr>
        <p:spPr>
          <a:xfrm>
            <a:off x="228600" y="2497680"/>
            <a:ext cx="50670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5" name="PlaceHolder 1"/>
          <p:cNvSpPr>
            <a:spLocks noGrp="1"/>
          </p:cNvSpPr>
          <p:nvPr>
            <p:ph type="title"/>
          </p:nvPr>
        </p:nvSpPr>
        <p:spPr>
          <a:xfrm>
            <a:off x="228600" y="2497680"/>
            <a:ext cx="50670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447480" y="119880"/>
            <a:ext cx="8248680" cy="1711440"/>
          </a:xfrm>
          <a:prstGeom prst="rect">
            <a:avLst/>
          </a:prstGeom>
          <a:noFill/>
          <a:ln w="0">
            <a:noFill/>
          </a:ln>
        </p:spPr>
        <p:txBody>
          <a:bodyPr lIns="91440" tIns="91440" rIns="91440" bIns="91440" anchor="b">
            <a:noAutofit/>
          </a:bodyPr>
          <a:lstStyle/>
          <a:p>
            <a:pPr indent="0">
              <a:buNone/>
            </a:pPr>
            <a:r>
              <a:rPr lang="fr-FR" sz="7500" b="0" strike="noStrike" spc="-1">
                <a:solidFill>
                  <a:schemeClr val="dk1"/>
                </a:solidFill>
                <a:latin typeface="Arial"/>
              </a:rPr>
              <a:t>Click to edit the title text format</a:t>
            </a:r>
          </a:p>
        </p:txBody>
      </p:sp>
      <p:pic>
        <p:nvPicPr>
          <p:cNvPr id="4" name="Google Shape;11;p2"/>
          <p:cNvPicPr/>
          <p:nvPr/>
        </p:nvPicPr>
        <p:blipFill>
          <a:blip r:embed="rId3"/>
          <a:srcRect l="5173" t="9109" r="5173" b="11167"/>
          <a:stretch/>
        </p:blipFill>
        <p:spPr>
          <a:xfrm rot="10800000" flipH="1">
            <a:off x="1436400" y="2063880"/>
            <a:ext cx="6271200" cy="5576400"/>
          </a:xfrm>
          <a:prstGeom prst="rect">
            <a:avLst/>
          </a:prstGeom>
          <a:ln w="0">
            <a:noFill/>
          </a:ln>
        </p:spPr>
      </p:pic>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1" name="Google Shape;89;p19"/>
          <p:cNvPicPr/>
          <p:nvPr/>
        </p:nvPicPr>
        <p:blipFill>
          <a:blip r:embed="rId3"/>
          <a:srcRect l="11466" t="6409" r="7827" b="14928"/>
          <a:stretch/>
        </p:blipFill>
        <p:spPr>
          <a:xfrm>
            <a:off x="-1824120" y="-1041840"/>
            <a:ext cx="2606760" cy="2540520"/>
          </a:xfrm>
          <a:prstGeom prst="rect">
            <a:avLst/>
          </a:prstGeom>
          <a:ln w="0">
            <a:noFill/>
          </a:ln>
        </p:spPr>
      </p:pic>
      <p:pic>
        <p:nvPicPr>
          <p:cNvPr id="32" name="Google Shape;90;p19"/>
          <p:cNvPicPr/>
          <p:nvPr/>
        </p:nvPicPr>
        <p:blipFill>
          <a:blip r:embed="rId4"/>
          <a:srcRect l="7524" t="8764" r="15679" b="20370"/>
          <a:stretch/>
        </p:blipFill>
        <p:spPr>
          <a:xfrm rot="5400000">
            <a:off x="7843680" y="2858760"/>
            <a:ext cx="3949200" cy="3644640"/>
          </a:xfrm>
          <a:prstGeom prst="rect">
            <a:avLst/>
          </a:prstGeom>
          <a:ln w="0">
            <a:noFill/>
          </a:ln>
        </p:spPr>
      </p:pic>
      <p:sp>
        <p:nvSpPr>
          <p:cNvPr id="33" name="PlaceHolder 1"/>
          <p:cNvSpPr>
            <a:spLocks noGrp="1"/>
          </p:cNvSpPr>
          <p:nvPr>
            <p:ph type="title"/>
          </p:nvPr>
        </p:nvSpPr>
        <p:spPr>
          <a:xfrm>
            <a:off x="720000" y="369000"/>
            <a:ext cx="7703640" cy="7646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4" name="PlaceHolder 2"/>
          <p:cNvSpPr>
            <a:spLocks noGrp="1"/>
          </p:cNvSpPr>
          <p:nvPr>
            <p:ph type="title"/>
          </p:nvPr>
        </p:nvSpPr>
        <p:spPr>
          <a:xfrm>
            <a:off x="6582960" y="3389400"/>
            <a:ext cx="865440" cy="48240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Chakra Petch"/>
                <a:ea typeface="Chakra Petch"/>
              </a:rPr>
              <a:t>xx%</a:t>
            </a:r>
            <a:endParaRPr lang="fr-FR" sz="2500" b="0" strike="noStrike" spc="-1">
              <a:solidFill>
                <a:schemeClr val="dk1"/>
              </a:solidFill>
              <a:latin typeface="Arial"/>
            </a:endParaRPr>
          </a:p>
        </p:txBody>
      </p:sp>
      <p:sp>
        <p:nvSpPr>
          <p:cNvPr id="35" name="PlaceHolder 3"/>
          <p:cNvSpPr>
            <a:spLocks noGrp="1"/>
          </p:cNvSpPr>
          <p:nvPr>
            <p:ph type="title"/>
          </p:nvPr>
        </p:nvSpPr>
        <p:spPr>
          <a:xfrm>
            <a:off x="6582960" y="1498680"/>
            <a:ext cx="865440" cy="48276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Chakra Petch"/>
                <a:ea typeface="Chakra Petch"/>
              </a:rPr>
              <a:t>xx%</a:t>
            </a:r>
            <a:endParaRPr lang="fr-FR" sz="2500" b="0" strike="noStrike" spc="-1">
              <a:solidFill>
                <a:schemeClr val="dk1"/>
              </a:solidFill>
              <a:latin typeface="Arial"/>
            </a:endParaRPr>
          </a:p>
        </p:txBody>
      </p:sp>
      <p:sp>
        <p:nvSpPr>
          <p:cNvPr id="36" name="PlaceHolder 4"/>
          <p:cNvSpPr>
            <a:spLocks noGrp="1"/>
          </p:cNvSpPr>
          <p:nvPr>
            <p:ph type="title"/>
          </p:nvPr>
        </p:nvSpPr>
        <p:spPr>
          <a:xfrm>
            <a:off x="4140000" y="1499040"/>
            <a:ext cx="864000" cy="48240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Chakra Petch"/>
                <a:ea typeface="Chakra Petch"/>
              </a:rPr>
              <a:t>xx%</a:t>
            </a:r>
            <a:endParaRPr lang="fr-FR" sz="2500" b="0" strike="noStrike" spc="-1">
              <a:solidFill>
                <a:schemeClr val="dk1"/>
              </a:solidFill>
              <a:latin typeface="Arial"/>
            </a:endParaRPr>
          </a:p>
        </p:txBody>
      </p:sp>
      <p:sp>
        <p:nvSpPr>
          <p:cNvPr id="37" name="PlaceHolder 5"/>
          <p:cNvSpPr>
            <a:spLocks noGrp="1"/>
          </p:cNvSpPr>
          <p:nvPr>
            <p:ph type="title"/>
          </p:nvPr>
        </p:nvSpPr>
        <p:spPr>
          <a:xfrm>
            <a:off x="4138920" y="3389400"/>
            <a:ext cx="865440" cy="48240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Chakra Petch"/>
                <a:ea typeface="Chakra Petch"/>
              </a:rPr>
              <a:t>xx%</a:t>
            </a:r>
            <a:endParaRPr lang="fr-FR" sz="2500" b="0" strike="noStrike" spc="-1">
              <a:solidFill>
                <a:schemeClr val="dk1"/>
              </a:solidFill>
              <a:latin typeface="Arial"/>
            </a:endParaRPr>
          </a:p>
        </p:txBody>
      </p:sp>
      <p:sp>
        <p:nvSpPr>
          <p:cNvPr id="38" name="PlaceHolder 6"/>
          <p:cNvSpPr>
            <a:spLocks noGrp="1"/>
          </p:cNvSpPr>
          <p:nvPr>
            <p:ph type="title"/>
          </p:nvPr>
        </p:nvSpPr>
        <p:spPr>
          <a:xfrm>
            <a:off x="1695240" y="1498680"/>
            <a:ext cx="865440" cy="48276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Chakra Petch"/>
                <a:ea typeface="Chakra Petch"/>
              </a:rPr>
              <a:t>xx%</a:t>
            </a:r>
            <a:endParaRPr lang="fr-FR" sz="2500" b="0" strike="noStrike" spc="-1">
              <a:solidFill>
                <a:schemeClr val="dk1"/>
              </a:solidFill>
              <a:latin typeface="Arial"/>
            </a:endParaRPr>
          </a:p>
        </p:txBody>
      </p:sp>
      <p:sp>
        <p:nvSpPr>
          <p:cNvPr id="39" name="PlaceHolder 7"/>
          <p:cNvSpPr>
            <a:spLocks noGrp="1"/>
          </p:cNvSpPr>
          <p:nvPr>
            <p:ph type="title"/>
          </p:nvPr>
        </p:nvSpPr>
        <p:spPr>
          <a:xfrm>
            <a:off x="1695240" y="3389400"/>
            <a:ext cx="865440" cy="48240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Chakra Petch"/>
                <a:ea typeface="Chakra Petch"/>
              </a:rPr>
              <a:t>xx%</a:t>
            </a:r>
            <a:endParaRPr lang="fr-FR" sz="2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755640"/>
            <a:ext cx="5295600" cy="1011600"/>
          </a:xfrm>
          <a:prstGeom prst="rect">
            <a:avLst/>
          </a:prstGeom>
          <a:noFill/>
          <a:ln w="0">
            <a:noFill/>
          </a:ln>
        </p:spPr>
        <p:txBody>
          <a:bodyPr lIns="91440" tIns="91440" rIns="91440" bIns="91440" anchor="b">
            <a:noAutofit/>
          </a:bodyPr>
          <a:lstStyle/>
          <a:p>
            <a:pPr indent="0">
              <a:lnSpc>
                <a:spcPct val="100000"/>
              </a:lnSpc>
              <a:buNone/>
            </a:pPr>
            <a:r>
              <a:rPr lang="fr-FR" sz="6000" b="1" strike="noStrike" spc="-1">
                <a:solidFill>
                  <a:schemeClr val="dk1"/>
                </a:solidFill>
                <a:latin typeface="Chakra Petch"/>
                <a:ea typeface="Chakra Petch"/>
              </a:rPr>
              <a:t>xx%</a:t>
            </a:r>
            <a:endParaRPr lang="fr-FR" sz="6000" b="0" strike="noStrike" spc="-1">
              <a:solidFill>
                <a:schemeClr val="dk1"/>
              </a:solidFill>
              <a:latin typeface="Arial"/>
            </a:endParaRPr>
          </a:p>
        </p:txBody>
      </p:sp>
      <p:sp>
        <p:nvSpPr>
          <p:cNvPr id="41" name="PlaceHolder 2"/>
          <p:cNvSpPr>
            <a:spLocks noGrp="1"/>
          </p:cNvSpPr>
          <p:nvPr>
            <p:ph type="title"/>
          </p:nvPr>
        </p:nvSpPr>
        <p:spPr>
          <a:xfrm>
            <a:off x="3619440" y="2608560"/>
            <a:ext cx="5295600" cy="1011600"/>
          </a:xfrm>
          <a:prstGeom prst="rect">
            <a:avLst/>
          </a:prstGeom>
          <a:noFill/>
          <a:ln w="0">
            <a:noFill/>
          </a:ln>
        </p:spPr>
        <p:txBody>
          <a:bodyPr lIns="91440" tIns="91440" rIns="91440" bIns="91440" anchor="b">
            <a:noAutofit/>
          </a:bodyPr>
          <a:lstStyle/>
          <a:p>
            <a:pPr indent="0" algn="r">
              <a:lnSpc>
                <a:spcPct val="100000"/>
              </a:lnSpc>
              <a:buNone/>
            </a:pPr>
            <a:r>
              <a:rPr lang="fr-FR" sz="6000" b="1" strike="noStrike" spc="-1">
                <a:solidFill>
                  <a:schemeClr val="dk1"/>
                </a:solidFill>
                <a:latin typeface="Chakra Petch"/>
                <a:ea typeface="Chakra Petch"/>
              </a:rPr>
              <a:t>xx%</a:t>
            </a:r>
            <a:endParaRPr lang="fr-FR" sz="6000" b="0" strike="noStrike" spc="-1">
              <a:solidFill>
                <a:schemeClr val="dk1"/>
              </a:solidFill>
              <a:latin typeface="Arial"/>
            </a:endParaRPr>
          </a:p>
        </p:txBody>
      </p:sp>
      <p:pic>
        <p:nvPicPr>
          <p:cNvPr id="42" name="Google Shape;109;p20"/>
          <p:cNvPicPr/>
          <p:nvPr/>
        </p:nvPicPr>
        <p:blipFill>
          <a:blip r:embed="rId3"/>
          <a:srcRect l="7745" r="10102" b="14505"/>
          <a:stretch/>
        </p:blipFill>
        <p:spPr>
          <a:xfrm rot="15087000">
            <a:off x="5385240" y="-4081680"/>
            <a:ext cx="6132240" cy="6382080"/>
          </a:xfrm>
          <a:prstGeom prst="rect">
            <a:avLst/>
          </a:prstGeom>
          <a:ln w="0">
            <a:noFill/>
          </a:ln>
        </p:spPr>
      </p:pic>
      <p:pic>
        <p:nvPicPr>
          <p:cNvPr id="43" name="Google Shape;110;p20"/>
          <p:cNvPicPr/>
          <p:nvPr/>
        </p:nvPicPr>
        <p:blipFill>
          <a:blip r:embed="rId3"/>
          <a:srcRect l="7745" r="10102" b="14505"/>
          <a:stretch/>
        </p:blipFill>
        <p:spPr>
          <a:xfrm rot="3667800" flipH="1">
            <a:off x="-3454560" y="2648880"/>
            <a:ext cx="6132240" cy="6382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13;p3"/>
          <p:cNvPicPr/>
          <p:nvPr/>
        </p:nvPicPr>
        <p:blipFill>
          <a:blip r:embed="rId3"/>
          <a:srcRect l="8735" t="13760" r="9849" b="21413"/>
          <a:stretch/>
        </p:blipFill>
        <p:spPr>
          <a:xfrm rot="14139600">
            <a:off x="5523120" y="2601720"/>
            <a:ext cx="5340600" cy="4251960"/>
          </a:xfrm>
          <a:prstGeom prst="rect">
            <a:avLst/>
          </a:prstGeom>
          <a:ln w="0">
            <a:noFill/>
          </a:ln>
        </p:spPr>
      </p:pic>
      <p:sp>
        <p:nvSpPr>
          <p:cNvPr id="45" name="PlaceHolder 1"/>
          <p:cNvSpPr>
            <a:spLocks noGrp="1"/>
          </p:cNvSpPr>
          <p:nvPr>
            <p:ph type="title"/>
          </p:nvPr>
        </p:nvSpPr>
        <p:spPr>
          <a:xfrm>
            <a:off x="228600" y="901440"/>
            <a:ext cx="5837040" cy="336168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
        <p:nvSpPr>
          <p:cNvPr id="46" name="PlaceHolder 2"/>
          <p:cNvSpPr>
            <a:spLocks noGrp="1"/>
          </p:cNvSpPr>
          <p:nvPr>
            <p:ph type="title"/>
          </p:nvPr>
        </p:nvSpPr>
        <p:spPr>
          <a:xfrm>
            <a:off x="6655320" y="228600"/>
            <a:ext cx="2259720" cy="1829160"/>
          </a:xfrm>
          <a:prstGeom prst="rect">
            <a:avLst/>
          </a:prstGeom>
          <a:noFill/>
          <a:ln w="0">
            <a:noFill/>
          </a:ln>
        </p:spPr>
        <p:txBody>
          <a:bodyPr lIns="91440" tIns="91440" rIns="91440" bIns="91440" anchor="t">
            <a:noAutofit/>
          </a:bodyPr>
          <a:lstStyle/>
          <a:p>
            <a:pPr indent="0" algn="r">
              <a:lnSpc>
                <a:spcPct val="100000"/>
              </a:lnSpc>
              <a:buNone/>
            </a:pPr>
            <a:r>
              <a:rPr lang="fr-FR" sz="10000" b="1" strike="noStrike" spc="-1">
                <a:solidFill>
                  <a:schemeClr val="dk1"/>
                </a:solidFill>
                <a:latin typeface="Chakra Petch"/>
                <a:ea typeface="Chakra Petch"/>
              </a:rPr>
              <a:t>xx%</a:t>
            </a:r>
            <a:endParaRPr lang="fr-FR" sz="10000" b="0" strike="noStrike" spc="-1">
              <a:solidFill>
                <a:schemeClr val="dk1"/>
              </a:solidFill>
              <a:latin typeface="Arial"/>
            </a:endParaRPr>
          </a:p>
        </p:txBody>
      </p:sp>
      <p:sp>
        <p:nvSpPr>
          <p:cNvPr id="4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8" name="Google Shape;112;p21"/>
          <p:cNvPicPr/>
          <p:nvPr/>
        </p:nvPicPr>
        <p:blipFill>
          <a:blip r:embed="rId3"/>
          <a:stretch/>
        </p:blipFill>
        <p:spPr>
          <a:xfrm rot="5400000">
            <a:off x="1677960" y="-3491640"/>
            <a:ext cx="5988960" cy="5988960"/>
          </a:xfrm>
          <a:prstGeom prst="rect">
            <a:avLst/>
          </a:prstGeom>
          <a:ln w="0">
            <a:noFill/>
          </a:ln>
        </p:spPr>
      </p:pic>
      <p:sp>
        <p:nvSpPr>
          <p:cNvPr id="49" name="PlaceHolder 1"/>
          <p:cNvSpPr>
            <a:spLocks noGrp="1"/>
          </p:cNvSpPr>
          <p:nvPr>
            <p:ph type="title"/>
          </p:nvPr>
        </p:nvSpPr>
        <p:spPr>
          <a:xfrm>
            <a:off x="228600" y="2497680"/>
            <a:ext cx="5067000" cy="105840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
        <p:nvSpPr>
          <p:cNvPr id="50" name="Google Shape;115;p21"/>
          <p:cNvSpPr/>
          <p:nvPr/>
        </p:nvSpPr>
        <p:spPr>
          <a:xfrm>
            <a:off x="4457880" y="3773880"/>
            <a:ext cx="4457520" cy="5569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200" b="1" strike="noStrike" spc="-1">
                <a:solidFill>
                  <a:schemeClr val="dk1"/>
                </a:solidFill>
                <a:latin typeface="SUSE"/>
                <a:ea typeface="SUSE"/>
              </a:rPr>
              <a:t>CREDITS:</a:t>
            </a:r>
            <a:r>
              <a:rPr lang="en" sz="1200" b="0" strike="noStrike" spc="-1">
                <a:solidFill>
                  <a:schemeClr val="dk1"/>
                </a:solidFill>
                <a:latin typeface="SUSE"/>
                <a:ea typeface="SUSE"/>
              </a:rPr>
              <a:t> This presentation template was created by </a:t>
            </a:r>
            <a:r>
              <a:rPr lang="en" sz="1200" b="1" u="sng" strike="noStrike" spc="-1">
                <a:solidFill>
                  <a:schemeClr val="dk1"/>
                </a:solidFill>
                <a:uFillTx/>
                <a:latin typeface="SUSE"/>
                <a:ea typeface="SUSE"/>
                <a:hlinkClick r:id="rId4"/>
              </a:rPr>
              <a:t>Slidesgo</a:t>
            </a:r>
            <a:r>
              <a:rPr lang="en" sz="1200" b="0" strike="noStrike" spc="-1">
                <a:solidFill>
                  <a:schemeClr val="dk1"/>
                </a:solidFill>
                <a:latin typeface="SUSE"/>
                <a:ea typeface="SUSE"/>
              </a:rPr>
              <a:t>, and includes icons, infographics &amp; images by </a:t>
            </a:r>
            <a:r>
              <a:rPr lang="en" sz="1200" b="1" u="sng" strike="noStrike" spc="-1">
                <a:solidFill>
                  <a:schemeClr val="dk1"/>
                </a:solidFill>
                <a:uFillTx/>
                <a:latin typeface="SUSE"/>
                <a:ea typeface="SUSE"/>
                <a:hlinkClick r:id="rId5"/>
              </a:rPr>
              <a:t>Freepik</a:t>
            </a:r>
            <a:r>
              <a:rPr lang="en" sz="1200" b="0" strike="noStrike" spc="-1">
                <a:solidFill>
                  <a:schemeClr val="dk1"/>
                </a:solidFill>
                <a:latin typeface="SUSE"/>
                <a:ea typeface="SUSE"/>
              </a:rPr>
              <a:t> </a:t>
            </a:r>
            <a:endParaRPr lang="en-US" sz="1200" b="0" strike="noStrike" spc="-1">
              <a:solidFill>
                <a:srgbClr val="000000"/>
              </a:solidFill>
              <a:latin typeface="OpenSymbol"/>
            </a:endParaRPr>
          </a:p>
        </p:txBody>
      </p:sp>
      <p:sp>
        <p:nvSpPr>
          <p:cNvPr id="5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2" name="Google Shape;117;p22"/>
          <p:cNvPicPr/>
          <p:nvPr/>
        </p:nvPicPr>
        <p:blipFill>
          <a:blip r:embed="rId3"/>
          <a:srcRect l="7524" t="8764" r="15679" b="20370"/>
          <a:stretch/>
        </p:blipFill>
        <p:spPr>
          <a:xfrm rot="624600">
            <a:off x="1408680" y="1672560"/>
            <a:ext cx="5970240" cy="5509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3" name="Google Shape;119;p23"/>
          <p:cNvPicPr/>
          <p:nvPr/>
        </p:nvPicPr>
        <p:blipFill>
          <a:blip r:embed="rId3"/>
          <a:srcRect l="5173" t="9109" r="5173" b="11167"/>
          <a:stretch/>
        </p:blipFill>
        <p:spPr>
          <a:xfrm rot="7936800" flipH="1">
            <a:off x="-2223000" y="-1316880"/>
            <a:ext cx="4421520" cy="39315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369000"/>
            <a:ext cx="7703640" cy="7484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55" name="PlaceHolder 2"/>
          <p:cNvSpPr>
            <a:spLocks noGrp="1"/>
          </p:cNvSpPr>
          <p:nvPr>
            <p:ph type="body"/>
          </p:nvPr>
        </p:nvSpPr>
        <p:spPr>
          <a:xfrm>
            <a:off x="720000" y="1228680"/>
            <a:ext cx="7703640" cy="35388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pic>
        <p:nvPicPr>
          <p:cNvPr id="56" name="Google Shape;20;p4"/>
          <p:cNvPicPr/>
          <p:nvPr/>
        </p:nvPicPr>
        <p:blipFill>
          <a:blip r:embed="rId3"/>
          <a:srcRect l="10768" t="5893" r="10039" b="16860"/>
          <a:stretch/>
        </p:blipFill>
        <p:spPr>
          <a:xfrm>
            <a:off x="7620120" y="-1945800"/>
            <a:ext cx="4072680" cy="39726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4762440" y="3581280"/>
            <a:ext cx="4152600" cy="133308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pic>
        <p:nvPicPr>
          <p:cNvPr id="60" name="Google Shape;27;p5"/>
          <p:cNvPicPr/>
          <p:nvPr/>
        </p:nvPicPr>
        <p:blipFill>
          <a:blip r:embed="rId3"/>
          <a:srcRect l="7745" r="10102" b="14505"/>
          <a:stretch/>
        </p:blipFill>
        <p:spPr>
          <a:xfrm flipH="1">
            <a:off x="4991400" y="-2104920"/>
            <a:ext cx="5041440" cy="52466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444960"/>
            <a:ext cx="7703640" cy="6883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6" name="PlaceHolder 1"/>
          <p:cNvSpPr>
            <a:spLocks noGrp="1"/>
          </p:cNvSpPr>
          <p:nvPr>
            <p:ph type="body"/>
          </p:nvPr>
        </p:nvSpPr>
        <p:spPr>
          <a:xfrm>
            <a:off x="1549440" y="1266120"/>
            <a:ext cx="7365600" cy="1794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67" name="PlaceHolder 2"/>
          <p:cNvSpPr>
            <a:spLocks noGrp="1"/>
          </p:cNvSpPr>
          <p:nvPr>
            <p:ph type="title"/>
          </p:nvPr>
        </p:nvSpPr>
        <p:spPr>
          <a:xfrm>
            <a:off x="720000" y="444960"/>
            <a:ext cx="7703640" cy="6883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339280" y="367704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1" strike="noStrike" spc="-1">
                <a:solidFill>
                  <a:schemeClr val="dk1"/>
                </a:solidFill>
                <a:latin typeface="Chakra Petch"/>
                <a:ea typeface="Chakra Petch"/>
              </a:rPr>
              <a:t>xx%</a:t>
            </a:r>
            <a:endParaRPr lang="fr-FR" sz="6000" b="0" strike="noStrike" spc="-1">
              <a:solidFill>
                <a:schemeClr val="dk1"/>
              </a:solidFill>
              <a:latin typeface="Arial"/>
            </a:endParaRPr>
          </a:p>
        </p:txBody>
      </p:sp>
      <p:pic>
        <p:nvPicPr>
          <p:cNvPr id="6" name="Google Shape;47;p11"/>
          <p:cNvPicPr/>
          <p:nvPr/>
        </p:nvPicPr>
        <p:blipFill>
          <a:blip r:embed="rId3"/>
          <a:stretch/>
        </p:blipFill>
        <p:spPr>
          <a:xfrm>
            <a:off x="-2318400" y="-876240"/>
            <a:ext cx="4890960" cy="48909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1388160" y="219600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pic>
        <p:nvPicPr>
          <p:cNvPr id="69" name="Google Shape;35;p8"/>
          <p:cNvPicPr/>
          <p:nvPr/>
        </p:nvPicPr>
        <p:blipFill>
          <a:blip r:embed="rId3"/>
          <a:srcRect l="8735" t="13760" r="9849" b="21413"/>
          <a:stretch/>
        </p:blipFill>
        <p:spPr>
          <a:xfrm rot="11000400">
            <a:off x="1662120" y="-2719440"/>
            <a:ext cx="5340600" cy="42519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pic>
        <p:nvPicPr>
          <p:cNvPr id="71" name="Google Shape;40;p9"/>
          <p:cNvPicPr/>
          <p:nvPr/>
        </p:nvPicPr>
        <p:blipFill>
          <a:blip r:embed="rId3"/>
          <a:srcRect l="5173" t="9109" r="5173" b="11167"/>
          <a:stretch/>
        </p:blipFill>
        <p:spPr>
          <a:xfrm rot="20947200">
            <a:off x="6195960" y="2542680"/>
            <a:ext cx="4407840" cy="3919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3" name="PlaceHolder 2"/>
          <p:cNvSpPr>
            <a:spLocks noGrp="1"/>
          </p:cNvSpPr>
          <p:nvPr>
            <p:ph type="title"/>
          </p:nvPr>
        </p:nvSpPr>
        <p:spPr>
          <a:xfrm>
            <a:off x="228600" y="3921120"/>
            <a:ext cx="2257200" cy="812520"/>
          </a:xfrm>
          <a:prstGeom prst="rect">
            <a:avLst/>
          </a:prstGeom>
          <a:solidFill>
            <a:schemeClr val="lt1"/>
          </a:solidFill>
          <a:ln w="0">
            <a:noFill/>
          </a:ln>
        </p:spPr>
        <p:txBody>
          <a:bodyPr lIns="91440" tIns="91440" rIns="91440" bIns="91440" anchor="ctr">
            <a:noAutofit/>
          </a:bodyPr>
          <a:lstStyle/>
          <a:p>
            <a:pPr indent="0">
              <a:buNone/>
            </a:pPr>
            <a:r>
              <a:rPr lang="fr-FR" sz="1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4" name="Google Shape;125;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6" name="Google Shape;128;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 name="Google Shape;50;p13"/>
          <p:cNvPicPr/>
          <p:nvPr/>
        </p:nvPicPr>
        <p:blipFill>
          <a:blip r:embed="rId3"/>
          <a:srcRect l="5239" t="4095" b="6673"/>
          <a:stretch/>
        </p:blipFill>
        <p:spPr>
          <a:xfrm rot="410400">
            <a:off x="5213160" y="-1374480"/>
            <a:ext cx="5048640" cy="4754160"/>
          </a:xfrm>
          <a:prstGeom prst="rect">
            <a:avLst/>
          </a:prstGeom>
          <a:ln w="0">
            <a:noFill/>
          </a:ln>
        </p:spPr>
      </p:pic>
      <p:sp>
        <p:nvSpPr>
          <p:cNvPr id="8" name="PlaceHolder 1"/>
          <p:cNvSpPr>
            <a:spLocks noGrp="1"/>
          </p:cNvSpPr>
          <p:nvPr>
            <p:ph type="title"/>
          </p:nvPr>
        </p:nvSpPr>
        <p:spPr>
          <a:xfrm>
            <a:off x="398160" y="4172400"/>
            <a:ext cx="8135640" cy="7423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9" name="PlaceHolder 2"/>
          <p:cNvSpPr>
            <a:spLocks noGrp="1"/>
          </p:cNvSpPr>
          <p:nvPr>
            <p:ph type="title"/>
          </p:nvPr>
        </p:nvSpPr>
        <p:spPr>
          <a:xfrm>
            <a:off x="360360" y="2130480"/>
            <a:ext cx="790920" cy="53892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Chakra Petch"/>
                <a:ea typeface="Chakra Petch"/>
              </a:rPr>
              <a:t>xx%</a:t>
            </a:r>
            <a:endParaRPr lang="fr-FR" sz="3000" b="0" strike="noStrike" spc="-1">
              <a:solidFill>
                <a:schemeClr val="dk1"/>
              </a:solidFill>
              <a:latin typeface="Arial"/>
            </a:endParaRPr>
          </a:p>
        </p:txBody>
      </p:sp>
      <p:sp>
        <p:nvSpPr>
          <p:cNvPr id="10" name="PlaceHolder 3"/>
          <p:cNvSpPr>
            <a:spLocks noGrp="1"/>
          </p:cNvSpPr>
          <p:nvPr>
            <p:ph type="title"/>
          </p:nvPr>
        </p:nvSpPr>
        <p:spPr>
          <a:xfrm>
            <a:off x="360360" y="859680"/>
            <a:ext cx="790920" cy="53892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Chakra Petch"/>
                <a:ea typeface="Chakra Petch"/>
              </a:rPr>
              <a:t>xx%</a:t>
            </a:r>
            <a:endParaRPr lang="fr-FR" sz="3000" b="0" strike="noStrike" spc="-1">
              <a:solidFill>
                <a:schemeClr val="dk1"/>
              </a:solidFill>
              <a:latin typeface="Arial"/>
            </a:endParaRPr>
          </a:p>
        </p:txBody>
      </p:sp>
      <p:sp>
        <p:nvSpPr>
          <p:cNvPr id="11" name="PlaceHolder 4"/>
          <p:cNvSpPr>
            <a:spLocks noGrp="1"/>
          </p:cNvSpPr>
          <p:nvPr>
            <p:ph type="title"/>
          </p:nvPr>
        </p:nvSpPr>
        <p:spPr>
          <a:xfrm>
            <a:off x="361080" y="228600"/>
            <a:ext cx="789120" cy="53892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Chakra Petch"/>
                <a:ea typeface="Chakra Petch"/>
              </a:rPr>
              <a:t>xx%</a:t>
            </a:r>
            <a:endParaRPr lang="fr-FR" sz="3000" b="0" strike="noStrike" spc="-1">
              <a:solidFill>
                <a:schemeClr val="dk1"/>
              </a:solidFill>
              <a:latin typeface="Arial"/>
            </a:endParaRPr>
          </a:p>
        </p:txBody>
      </p:sp>
      <p:sp>
        <p:nvSpPr>
          <p:cNvPr id="12" name="PlaceHolder 5"/>
          <p:cNvSpPr>
            <a:spLocks noGrp="1"/>
          </p:cNvSpPr>
          <p:nvPr>
            <p:ph type="title"/>
          </p:nvPr>
        </p:nvSpPr>
        <p:spPr>
          <a:xfrm>
            <a:off x="360360" y="1500480"/>
            <a:ext cx="790920" cy="53892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Chakra Petch"/>
                <a:ea typeface="Chakra Petch"/>
              </a:rPr>
              <a:t>xx%</a:t>
            </a:r>
            <a:endParaRPr lang="fr-FR" sz="3000" b="0" strike="noStrike" spc="-1">
              <a:solidFill>
                <a:schemeClr val="dk1"/>
              </a:solidFill>
              <a:latin typeface="Arial"/>
            </a:endParaRPr>
          </a:p>
        </p:txBody>
      </p:sp>
      <p:sp>
        <p:nvSpPr>
          <p:cNvPr id="13" name="PlaceHolder 6"/>
          <p:cNvSpPr>
            <a:spLocks noGrp="1"/>
          </p:cNvSpPr>
          <p:nvPr>
            <p:ph type="title"/>
          </p:nvPr>
        </p:nvSpPr>
        <p:spPr>
          <a:xfrm>
            <a:off x="360360" y="2760120"/>
            <a:ext cx="790920" cy="53892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Chakra Petch"/>
                <a:ea typeface="Chakra Petch"/>
              </a:rPr>
              <a:t>xx%</a:t>
            </a:r>
            <a:endParaRPr lang="fr-FR" sz="3000" b="0" strike="noStrike" spc="-1">
              <a:solidFill>
                <a:schemeClr val="dk1"/>
              </a:solidFill>
              <a:latin typeface="Arial"/>
            </a:endParaRPr>
          </a:p>
        </p:txBody>
      </p:sp>
      <p:sp>
        <p:nvSpPr>
          <p:cNvPr id="14" name="PlaceHolder 7"/>
          <p:cNvSpPr>
            <a:spLocks noGrp="1"/>
          </p:cNvSpPr>
          <p:nvPr>
            <p:ph type="title"/>
          </p:nvPr>
        </p:nvSpPr>
        <p:spPr>
          <a:xfrm>
            <a:off x="360360" y="3390120"/>
            <a:ext cx="790920" cy="53892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Chakra Petch"/>
                <a:ea typeface="Chakra Petch"/>
              </a:rPr>
              <a:t>xx%</a:t>
            </a:r>
            <a:endParaRPr lang="fr-FR" sz="3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369000"/>
            <a:ext cx="8195040" cy="7484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pic>
        <p:nvPicPr>
          <p:cNvPr id="16" name="Google Shape;67;p14"/>
          <p:cNvPicPr/>
          <p:nvPr/>
        </p:nvPicPr>
        <p:blipFill>
          <a:blip r:embed="rId3"/>
          <a:stretch/>
        </p:blipFill>
        <p:spPr>
          <a:xfrm>
            <a:off x="-2216880" y="1130400"/>
            <a:ext cx="4890960" cy="4890960"/>
          </a:xfrm>
          <a:prstGeom prst="rect">
            <a:avLst/>
          </a:prstGeom>
          <a:ln w="0">
            <a:noFill/>
          </a:ln>
        </p:spPr>
      </p:pic>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19" name="PlaceHolder 2"/>
          <p:cNvSpPr>
            <a:spLocks noGrp="1"/>
          </p:cNvSpPr>
          <p:nvPr>
            <p:ph type="body"/>
          </p:nvPr>
        </p:nvSpPr>
        <p:spPr>
          <a:xfrm>
            <a:off x="4038480" y="2581560"/>
            <a:ext cx="4723920" cy="23331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20" name="PlaceHolder 3"/>
          <p:cNvSpPr>
            <a:spLocks noGrp="1"/>
          </p:cNvSpPr>
          <p:nvPr>
            <p:ph type="body"/>
          </p:nvPr>
        </p:nvSpPr>
        <p:spPr>
          <a:xfrm>
            <a:off x="360" y="0"/>
            <a:ext cx="391428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pic>
        <p:nvPicPr>
          <p:cNvPr id="21" name="Google Shape;72;p15"/>
          <p:cNvPicPr/>
          <p:nvPr/>
        </p:nvPicPr>
        <p:blipFill>
          <a:blip r:embed="rId3"/>
          <a:stretch/>
        </p:blipFill>
        <p:spPr>
          <a:xfrm rot="13841400">
            <a:off x="7791840" y="3881520"/>
            <a:ext cx="2545200" cy="25452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742680" y="930240"/>
            <a:ext cx="3277440" cy="10699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pic>
        <p:nvPicPr>
          <p:cNvPr id="23" name="Google Shape;75;p16"/>
          <p:cNvPicPr/>
          <p:nvPr/>
        </p:nvPicPr>
        <p:blipFill>
          <a:blip r:embed="rId3"/>
          <a:srcRect l="5529" t="9203" r="4420" b="12060"/>
          <a:stretch/>
        </p:blipFill>
        <p:spPr>
          <a:xfrm rot="4337400">
            <a:off x="5739840" y="3767400"/>
            <a:ext cx="4253040" cy="37188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6883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pic>
        <p:nvPicPr>
          <p:cNvPr id="25" name="Google Shape;78;p17"/>
          <p:cNvPicPr/>
          <p:nvPr/>
        </p:nvPicPr>
        <p:blipFill>
          <a:blip r:embed="rId3"/>
          <a:srcRect l="5239" t="4095" b="6673"/>
          <a:stretch/>
        </p:blipFill>
        <p:spPr>
          <a:xfrm rot="9847800">
            <a:off x="7184520" y="2922840"/>
            <a:ext cx="3799800" cy="35780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4030920" y="369000"/>
            <a:ext cx="813600" cy="57240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Chakra Petch"/>
                <a:ea typeface="Chakra Petch"/>
              </a:rPr>
              <a:t>xx%</a:t>
            </a:r>
            <a:endParaRPr lang="fr-FR" sz="2500" b="0" strike="noStrike" spc="-1">
              <a:solidFill>
                <a:schemeClr val="dk1"/>
              </a:solidFill>
              <a:latin typeface="Arial"/>
            </a:endParaRPr>
          </a:p>
        </p:txBody>
      </p:sp>
      <p:sp>
        <p:nvSpPr>
          <p:cNvPr id="27" name="PlaceHolder 2"/>
          <p:cNvSpPr>
            <a:spLocks noGrp="1"/>
          </p:cNvSpPr>
          <p:nvPr>
            <p:ph type="title"/>
          </p:nvPr>
        </p:nvSpPr>
        <p:spPr>
          <a:xfrm>
            <a:off x="720000" y="2832840"/>
            <a:ext cx="813600" cy="571680"/>
          </a:xfrm>
          <a:prstGeom prst="rect">
            <a:avLst/>
          </a:prstGeom>
          <a:noFill/>
          <a:ln w="0">
            <a:noFill/>
          </a:ln>
        </p:spPr>
        <p:txBody>
          <a:bodyPr lIns="91440" tIns="91440" rIns="91440" bIns="91440" anchor="ctr">
            <a:noAutofit/>
          </a:bodyPr>
          <a:lstStyle/>
          <a:p>
            <a:pPr indent="0">
              <a:lnSpc>
                <a:spcPct val="100000"/>
              </a:lnSpc>
              <a:buNone/>
            </a:pPr>
            <a:r>
              <a:rPr lang="fr-FR" sz="2500" b="1" strike="noStrike" spc="-1">
                <a:solidFill>
                  <a:schemeClr val="dk1"/>
                </a:solidFill>
                <a:latin typeface="Chakra Petch"/>
                <a:ea typeface="Chakra Petch"/>
              </a:rPr>
              <a:t>xx%</a:t>
            </a:r>
            <a:endParaRPr lang="fr-FR" sz="2500" b="0" strike="noStrike" spc="-1">
              <a:solidFill>
                <a:schemeClr val="dk1"/>
              </a:solidFill>
              <a:latin typeface="Arial"/>
            </a:endParaRPr>
          </a:p>
        </p:txBody>
      </p:sp>
      <p:sp>
        <p:nvSpPr>
          <p:cNvPr id="28" name="PlaceHolder 3"/>
          <p:cNvSpPr>
            <a:spLocks noGrp="1"/>
          </p:cNvSpPr>
          <p:nvPr>
            <p:ph type="title"/>
          </p:nvPr>
        </p:nvSpPr>
        <p:spPr>
          <a:xfrm>
            <a:off x="4030920" y="2832840"/>
            <a:ext cx="813600" cy="572400"/>
          </a:xfrm>
          <a:prstGeom prst="rect">
            <a:avLst/>
          </a:prstGeom>
          <a:noFill/>
          <a:ln w="0">
            <a:noFill/>
          </a:ln>
        </p:spPr>
        <p:txBody>
          <a:bodyPr lIns="91440" tIns="91440" rIns="91440" bIns="91440" anchor="ctr">
            <a:noAutofit/>
          </a:bodyPr>
          <a:lstStyle/>
          <a:p>
            <a:pPr indent="0" algn="ctr">
              <a:lnSpc>
                <a:spcPct val="100000"/>
              </a:lnSpc>
              <a:buNone/>
            </a:pPr>
            <a:r>
              <a:rPr lang="fr-FR" sz="2500" b="1" strike="noStrike" spc="-1">
                <a:solidFill>
                  <a:schemeClr val="dk1"/>
                </a:solidFill>
                <a:latin typeface="Chakra Petch"/>
                <a:ea typeface="Chakra Petch"/>
              </a:rPr>
              <a:t>xx%</a:t>
            </a:r>
            <a:endParaRPr lang="fr-FR" sz="2500" b="0" strike="noStrike" spc="-1">
              <a:solidFill>
                <a:schemeClr val="dk1"/>
              </a:solidFill>
              <a:latin typeface="Arial"/>
            </a:endParaRPr>
          </a:p>
        </p:txBody>
      </p:sp>
      <p:sp>
        <p:nvSpPr>
          <p:cNvPr id="29" name="PlaceHolder 4"/>
          <p:cNvSpPr>
            <a:spLocks noGrp="1"/>
          </p:cNvSpPr>
          <p:nvPr>
            <p:ph type="title"/>
          </p:nvPr>
        </p:nvSpPr>
        <p:spPr>
          <a:xfrm>
            <a:off x="720000" y="369000"/>
            <a:ext cx="3155040" cy="208188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pic>
        <p:nvPicPr>
          <p:cNvPr id="30" name="Google Shape;87;p18"/>
          <p:cNvPicPr/>
          <p:nvPr/>
        </p:nvPicPr>
        <p:blipFill>
          <a:blip r:embed="rId3"/>
          <a:srcRect l="5173" t="9109" r="5173" b="11167"/>
          <a:stretch/>
        </p:blipFill>
        <p:spPr>
          <a:xfrm rot="16200000">
            <a:off x="7555320" y="473040"/>
            <a:ext cx="4407840" cy="3919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447840" y="123840"/>
            <a:ext cx="8248320" cy="171432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7500" b="1" strike="noStrike" spc="-1">
                <a:solidFill>
                  <a:schemeClr val="dk1"/>
                </a:solidFill>
                <a:latin typeface="Chakra Petch"/>
                <a:ea typeface="Chakra Petch"/>
              </a:rPr>
              <a:t>LiDAR and I3D CNN</a:t>
            </a:r>
            <a:endParaRPr lang="fr-FR" sz="7500" b="0" strike="noStrike" spc="-1">
              <a:solidFill>
                <a:schemeClr val="dk1"/>
              </a:solidFill>
              <a:latin typeface="Arial"/>
            </a:endParaRPr>
          </a:p>
        </p:txBody>
      </p:sp>
      <p:sp>
        <p:nvSpPr>
          <p:cNvPr id="80" name="PlaceHolder 2"/>
          <p:cNvSpPr>
            <a:spLocks noGrp="1"/>
          </p:cNvSpPr>
          <p:nvPr>
            <p:ph type="subTitle"/>
          </p:nvPr>
        </p:nvSpPr>
        <p:spPr>
          <a:xfrm>
            <a:off x="447840" y="1628640"/>
            <a:ext cx="8248320" cy="46620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800" b="0" strike="noStrike" spc="-1">
                <a:solidFill>
                  <a:schemeClr val="dk1"/>
                </a:solidFill>
                <a:latin typeface="SUSE"/>
                <a:ea typeface="SUSE"/>
              </a:rPr>
              <a:t>Implementing advanced detection techniques in industrial robots.</a:t>
            </a:r>
            <a:endParaRPr lang="en-US" sz="18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1" strike="noStrike" spc="-1">
                <a:solidFill>
                  <a:schemeClr val="dk1"/>
                </a:solidFill>
                <a:latin typeface="Chakra Petch"/>
                <a:ea typeface="Chakra Petch"/>
              </a:rPr>
              <a:t>Performance Metrics in Detection</a:t>
            </a:r>
            <a:endParaRPr lang="fr-FR" sz="4000" b="0" strike="noStrike" spc="-1">
              <a:solidFill>
                <a:schemeClr val="dk1"/>
              </a:solidFill>
              <a:latin typeface="Arial"/>
            </a:endParaRPr>
          </a:p>
        </p:txBody>
      </p:sp>
      <p:sp>
        <p:nvSpPr>
          <p:cNvPr id="102"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Evaluating the performance of I3D CNN for object detection involves various metrics such as accuracy, precision, recall, and F1 score. These metrics help in assessing how well the model identifies targets in real-time environments. Additionally, inference speed is critical for real-time applications, necessitating optimizations in the model architecture to meet the performance standards required by industrial robots.</a:t>
            </a:r>
            <a:endParaRPr lang="en-US" sz="14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Conclusions</a:t>
            </a:r>
            <a:endParaRPr lang="fr-FR" sz="3500" b="0" strike="noStrike" spc="-1">
              <a:solidFill>
                <a:schemeClr val="dk1"/>
              </a:solidFill>
              <a:latin typeface="Arial"/>
            </a:endParaRPr>
          </a:p>
        </p:txBody>
      </p:sp>
      <p:sp>
        <p:nvSpPr>
          <p:cNvPr id="104"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integration of LiDAR technology and I3D CNN algorithms enhances the capabilities of industrial robots in detecting humans and objects in real-time. While LiDAR provides accurate environmental mapping, I3D CNN's advanced processing enables effective action recognition, proving crucial for safety and efficiency in robotic operations.</a:t>
            </a:r>
            <a:endParaRPr lang="fr-FR" sz="1400" b="0" strike="noStrike" spc="-1">
              <a:solidFill>
                <a:srgbClr val="000000"/>
              </a:solidFill>
              <a:latin typeface="Arial"/>
            </a:endParaRPr>
          </a:p>
        </p:txBody>
      </p:sp>
      <p:pic>
        <p:nvPicPr>
          <p:cNvPr id="105" name="Google Shape;169;p31"/>
          <p:cNvPicPr/>
          <p:nvPr/>
        </p:nvPicPr>
        <p:blipFill>
          <a:blip r:embed="rId2"/>
          <a:srcRect l="5778" t="1179" r="3527" b="9445"/>
          <a:stretch/>
        </p:blipFill>
        <p:spPr>
          <a:xfrm flipH="1">
            <a:off x="360" y="0"/>
            <a:ext cx="3914280" cy="514332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228600" y="2495520"/>
            <a:ext cx="5067000" cy="10569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6000" b="1" strike="noStrike" spc="-1">
                <a:solidFill>
                  <a:schemeClr val="dk1"/>
                </a:solidFill>
                <a:latin typeface="Chakra Petch"/>
                <a:ea typeface="Chakra Petch"/>
              </a:rPr>
              <a:t>Thank you!</a:t>
            </a:r>
            <a:endParaRPr lang="fr-FR" sz="6000" b="0" strike="noStrike" spc="-1">
              <a:solidFill>
                <a:schemeClr val="dk1"/>
              </a:solidFill>
              <a:latin typeface="Arial"/>
            </a:endParaRPr>
          </a:p>
        </p:txBody>
      </p:sp>
      <p:sp>
        <p:nvSpPr>
          <p:cNvPr id="107" name="PlaceHolder 2"/>
          <p:cNvSpPr>
            <a:spLocks noGrp="1"/>
          </p:cNvSpPr>
          <p:nvPr>
            <p:ph type="subTitle"/>
          </p:nvPr>
        </p:nvSpPr>
        <p:spPr>
          <a:xfrm>
            <a:off x="228600" y="3552840"/>
            <a:ext cx="4086000" cy="1361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1" strike="noStrike" spc="-1">
                <a:solidFill>
                  <a:schemeClr val="dk1"/>
                </a:solidFill>
                <a:latin typeface="SUSE"/>
                <a:ea typeface="SUSE"/>
              </a:rPr>
              <a:t>Do you have any questions?</a:t>
            </a:r>
            <a:endParaRPr lang="en-US" sz="1600" b="0" strike="noStrike" spc="-1">
              <a:solidFill>
                <a:srgbClr val="000000"/>
              </a:solidFill>
              <a:latin typeface="OpenSymbol"/>
            </a:endParaRPr>
          </a:p>
        </p:txBody>
      </p:sp>
      <p:grpSp>
        <p:nvGrpSpPr>
          <p:cNvPr id="108" name="Google Shape;270;p41"/>
          <p:cNvGrpSpPr/>
          <p:nvPr/>
        </p:nvGrpSpPr>
        <p:grpSpPr>
          <a:xfrm>
            <a:off x="6778080" y="3391200"/>
            <a:ext cx="275760" cy="275760"/>
            <a:chOff x="6778080" y="3391200"/>
            <a:chExt cx="275760" cy="275760"/>
          </a:xfrm>
        </p:grpSpPr>
        <p:sp>
          <p:nvSpPr>
            <p:cNvPr id="109" name="Google Shape;271;p41"/>
            <p:cNvSpPr/>
            <p:nvPr/>
          </p:nvSpPr>
          <p:spPr>
            <a:xfrm>
              <a:off x="6778080" y="339120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0" name="Google Shape;272;p41"/>
            <p:cNvSpPr/>
            <p:nvPr/>
          </p:nvSpPr>
          <p:spPr>
            <a:xfrm>
              <a:off x="6842160" y="345672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1" name="Google Shape;273;p41"/>
            <p:cNvSpPr/>
            <p:nvPr/>
          </p:nvSpPr>
          <p:spPr>
            <a:xfrm>
              <a:off x="6971760" y="342648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12" name="Google Shape;274;p41"/>
          <p:cNvGrpSpPr/>
          <p:nvPr/>
        </p:nvGrpSpPr>
        <p:grpSpPr>
          <a:xfrm>
            <a:off x="7653960" y="3409920"/>
            <a:ext cx="266400" cy="237960"/>
            <a:chOff x="7653960" y="3409920"/>
            <a:chExt cx="266400" cy="237960"/>
          </a:xfrm>
        </p:grpSpPr>
        <p:sp>
          <p:nvSpPr>
            <p:cNvPr id="113" name="Google Shape;275;p41"/>
            <p:cNvSpPr/>
            <p:nvPr/>
          </p:nvSpPr>
          <p:spPr>
            <a:xfrm>
              <a:off x="7663320" y="349380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4" name="Google Shape;276;p41"/>
            <p:cNvSpPr/>
            <p:nvPr/>
          </p:nvSpPr>
          <p:spPr>
            <a:xfrm>
              <a:off x="7653960" y="340992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5" name="Google Shape;277;p41"/>
            <p:cNvSpPr/>
            <p:nvPr/>
          </p:nvSpPr>
          <p:spPr>
            <a:xfrm>
              <a:off x="7756560" y="349380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116" name="Google Shape;278;p41"/>
          <p:cNvSpPr/>
          <p:nvPr/>
        </p:nvSpPr>
        <p:spPr>
          <a:xfrm>
            <a:off x="4381560" y="4334040"/>
            <a:ext cx="4457520" cy="418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r" defTabSz="914400">
              <a:lnSpc>
                <a:spcPct val="100000"/>
              </a:lnSpc>
              <a:tabLst>
                <a:tab pos="0" algn="l"/>
              </a:tabLst>
            </a:pPr>
            <a:r>
              <a:rPr lang="en" sz="1200" b="0" strike="noStrike" spc="-1">
                <a:solidFill>
                  <a:schemeClr val="dk1"/>
                </a:solidFill>
                <a:latin typeface="Arial"/>
              </a:rPr>
              <a:t>+00 000 000 000</a:t>
            </a:r>
            <a:endParaRPr lang="en-US" sz="1200" b="0" strike="noStrike" spc="-1">
              <a:solidFill>
                <a:srgbClr val="000000"/>
              </a:solidFill>
              <a:latin typeface="OpenSymbol"/>
            </a:endParaRPr>
          </a:p>
        </p:txBody>
      </p:sp>
      <p:sp>
        <p:nvSpPr>
          <p:cNvPr id="117" name="Google Shape;279;p41"/>
          <p:cNvSpPr/>
          <p:nvPr/>
        </p:nvSpPr>
        <p:spPr>
          <a:xfrm>
            <a:off x="8521200" y="339192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 name="Rectangle 1">
            <a:extLst>
              <a:ext uri="{FF2B5EF4-FFF2-40B4-BE49-F238E27FC236}">
                <a16:creationId xmlns:a16="http://schemas.microsoft.com/office/drawing/2014/main" id="{9DC97BFA-8776-227F-FFC2-F020592A5FD4}"/>
              </a:ext>
            </a:extLst>
          </p:cNvPr>
          <p:cNvSpPr/>
          <p:nvPr/>
        </p:nvSpPr>
        <p:spPr>
          <a:xfrm>
            <a:off x="4381560" y="2888343"/>
            <a:ext cx="4697126" cy="20973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1" strike="noStrike" spc="-1">
                <a:solidFill>
                  <a:schemeClr val="dk1"/>
                </a:solidFill>
                <a:latin typeface="Chakra Petch"/>
                <a:ea typeface="Chakra Petch"/>
              </a:rPr>
              <a:t>Introduction</a:t>
            </a:r>
            <a:endParaRPr lang="fr-FR" sz="4000" b="0" strike="noStrike" spc="-1">
              <a:solidFill>
                <a:schemeClr val="dk1"/>
              </a:solidFill>
              <a:latin typeface="Arial"/>
            </a:endParaRPr>
          </a:p>
        </p:txBody>
      </p:sp>
      <p:sp>
        <p:nvSpPr>
          <p:cNvPr id="8" name="TextBox 7">
            <a:extLst>
              <a:ext uri="{FF2B5EF4-FFF2-40B4-BE49-F238E27FC236}">
                <a16:creationId xmlns:a16="http://schemas.microsoft.com/office/drawing/2014/main" id="{7594529C-1160-BD8D-A1DD-1FD5E7D11F81}"/>
              </a:ext>
            </a:extLst>
          </p:cNvPr>
          <p:cNvSpPr txBox="1"/>
          <p:nvPr/>
        </p:nvSpPr>
        <p:spPr>
          <a:xfrm>
            <a:off x="3106057" y="5130800"/>
            <a:ext cx="5682343" cy="200055"/>
          </a:xfrm>
          <a:prstGeom prst="rect">
            <a:avLst/>
          </a:prstGeom>
          <a:noFill/>
        </p:spPr>
        <p:txBody>
          <a:bodyPr wrap="square" rtlCol="0">
            <a:spAutoFit/>
          </a:bodyPr>
          <a:lstStyle/>
          <a:p>
            <a:endParaRPr lang="en-US" sz="700" dirty="0"/>
          </a:p>
        </p:txBody>
      </p:sp>
      <p:sp>
        <p:nvSpPr>
          <p:cNvPr id="14" name="Rectangle 12">
            <a:extLst>
              <a:ext uri="{FF2B5EF4-FFF2-40B4-BE49-F238E27FC236}">
                <a16:creationId xmlns:a16="http://schemas.microsoft.com/office/drawing/2014/main" id="{A0FF6637-16EF-8CFA-85D0-2F99ACB4CC13}"/>
              </a:ext>
            </a:extLst>
          </p:cNvPr>
          <p:cNvSpPr>
            <a:spLocks noChangeArrowheads="1"/>
          </p:cNvSpPr>
          <p:nvPr/>
        </p:nvSpPr>
        <p:spPr bwMode="auto">
          <a:xfrm>
            <a:off x="0" y="144553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2FBAB766-8802-197F-CF61-9BA44FEA2438}"/>
              </a:ext>
            </a:extLst>
          </p:cNvPr>
          <p:cNvSpPr txBox="1"/>
          <p:nvPr/>
        </p:nvSpPr>
        <p:spPr>
          <a:xfrm>
            <a:off x="2917373" y="1262743"/>
            <a:ext cx="5617028" cy="3416320"/>
          </a:xfrm>
          <a:prstGeom prst="rect">
            <a:avLst/>
          </a:prstGeom>
          <a:noFill/>
        </p:spPr>
        <p:txBody>
          <a:bodyPr wrap="square" rtlCol="0">
            <a:spAutoFit/>
          </a:bodyPr>
          <a:lstStyle/>
          <a:p>
            <a:r>
              <a:rPr lang="en-US" dirty="0"/>
              <a:t>This project aims to enhance industrial robot safety and efficiency by integrating a single LiDAR sensor and an Inflated 3D Convolutional Neural Network (I3D CNN) algorithm to detect humans and objects in real-time. By creating two concentric detection zones using LiDAR data, the robot's behavior can dynamically adjust: reducing speed when objects are nearby and stopping entirely if objects enter a critical proximity. This approach replaces traditional cage-based systems, increasing safety, flexibility, and workspace efficiency.</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subTitle"/>
          </p:nvPr>
        </p:nvSpPr>
        <p:spPr>
          <a:xfrm>
            <a:off x="228600" y="4191120"/>
            <a:ext cx="5838480" cy="723600"/>
          </a:xfrm>
          <a:prstGeom prst="rect">
            <a:avLst/>
          </a:prstGeom>
          <a:noFill/>
          <a:ln w="0">
            <a:noFill/>
          </a:ln>
        </p:spPr>
        <p:txBody>
          <a:bodyPr lIns="91440" tIns="91440" rIns="91440" bIns="91440" anchor="t">
            <a:normAutofit/>
          </a:bodyPr>
          <a:lstStyle/>
          <a:p>
            <a:pPr algn="ctr"/>
            <a:endParaRPr lang="en-US" sz="1600" b="0" strike="noStrike" spc="-1">
              <a:solidFill>
                <a:schemeClr val="dk1"/>
              </a:solidFill>
              <a:latin typeface="SUSE"/>
              <a:ea typeface="SUSE"/>
            </a:endParaRPr>
          </a:p>
        </p:txBody>
      </p:sp>
      <p:sp>
        <p:nvSpPr>
          <p:cNvPr id="84" name="PlaceHolder 2"/>
          <p:cNvSpPr>
            <a:spLocks noGrp="1"/>
          </p:cNvSpPr>
          <p:nvPr>
            <p:ph type="title"/>
          </p:nvPr>
        </p:nvSpPr>
        <p:spPr>
          <a:xfrm>
            <a:off x="228600" y="905040"/>
            <a:ext cx="5838480" cy="3362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6000" b="1" strike="noStrike" spc="-1">
                <a:solidFill>
                  <a:schemeClr val="dk1"/>
                </a:solidFill>
                <a:latin typeface="Chakra Petch"/>
                <a:ea typeface="Chakra Petch"/>
              </a:rPr>
              <a:t>LiDAR Technology</a:t>
            </a:r>
            <a:endParaRPr lang="fr-FR" sz="6000" b="0" strike="noStrike" spc="-1">
              <a:solidFill>
                <a:schemeClr val="dk1"/>
              </a:solidFill>
              <a:latin typeface="Arial"/>
            </a:endParaRPr>
          </a:p>
        </p:txBody>
      </p:sp>
      <p:sp>
        <p:nvSpPr>
          <p:cNvPr id="85" name="PlaceHolder 3"/>
          <p:cNvSpPr>
            <a:spLocks noGrp="1"/>
          </p:cNvSpPr>
          <p:nvPr>
            <p:ph type="title"/>
          </p:nvPr>
        </p:nvSpPr>
        <p:spPr>
          <a:xfrm>
            <a:off x="6657840" y="228600"/>
            <a:ext cx="2257200" cy="182844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0000" b="1" strike="noStrike" spc="-1">
                <a:solidFill>
                  <a:schemeClr val="dk1"/>
                </a:solidFill>
                <a:latin typeface="Chakra Petch"/>
                <a:ea typeface="Chakra Petch"/>
              </a:rPr>
              <a:t>01</a:t>
            </a:r>
            <a:endParaRPr lang="fr-FR" sz="10000" b="0" strike="noStrike" spc="-1">
              <a:solidFill>
                <a:schemeClr val="dk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Principles of LiDAR</a:t>
            </a:r>
            <a:endParaRPr lang="fr-FR" sz="3500" b="0" strike="noStrike" spc="-1">
              <a:solidFill>
                <a:schemeClr val="dk1"/>
              </a:solidFill>
              <a:latin typeface="Arial"/>
            </a:endParaRPr>
          </a:p>
        </p:txBody>
      </p:sp>
      <p:sp>
        <p:nvSpPr>
          <p:cNvPr id="87"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LiDAR, or Light Detection and Ranging, employs laser pulses to measure distances and create precise, high-resolution 3D maps of environments. This technology operates by emitting laser beams towards the ground or objects, which then reflect back to the sensor, allowing for the calculation of distances based on the time it takes for the light to return. LiDAR systems can utilize various methods such as airborne, terrestrial, or mobile configurations, facilitating applications across multiple terrains and environments.</a:t>
            </a:r>
            <a:endParaRPr lang="fr-FR" sz="1400" b="0" strike="noStrike" spc="-1">
              <a:solidFill>
                <a:srgbClr val="000000"/>
              </a:solidFill>
              <a:latin typeface="Arial"/>
            </a:endParaRPr>
          </a:p>
        </p:txBody>
      </p:sp>
      <p:pic>
        <p:nvPicPr>
          <p:cNvPr id="88" name="Google Shape;169;p31"/>
          <p:cNvPicPr/>
          <p:nvPr/>
        </p:nvPicPr>
        <p:blipFill>
          <a:blip r:embed="rId2"/>
          <a:srcRect l="5778" t="1179" r="3527" b="9445"/>
          <a:stretch/>
        </p:blipFill>
        <p:spPr>
          <a:xfrm flipH="1">
            <a:off x="360" y="0"/>
            <a:ext cx="3914280" cy="51433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1" strike="noStrike" spc="-1">
                <a:solidFill>
                  <a:schemeClr val="dk1"/>
                </a:solidFill>
                <a:latin typeface="Chakra Petch"/>
                <a:ea typeface="Chakra Petch"/>
              </a:rPr>
              <a:t>Applications in Robotics</a:t>
            </a:r>
            <a:endParaRPr lang="fr-FR" sz="4000" b="0" strike="noStrike" spc="-1">
              <a:solidFill>
                <a:schemeClr val="dk1"/>
              </a:solidFill>
              <a:latin typeface="Arial"/>
            </a:endParaRPr>
          </a:p>
        </p:txBody>
      </p:sp>
      <p:sp>
        <p:nvSpPr>
          <p:cNvPr id="90" name="PlaceHolder 2"/>
          <p:cNvSpPr>
            <a:spLocks noGrp="1"/>
          </p:cNvSpPr>
          <p:nvPr>
            <p:ph type="subTitle"/>
          </p:nvPr>
        </p:nvSpPr>
        <p:spPr>
          <a:xfrm>
            <a:off x="3193023" y="148626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LiDAR is increasingly utilized in robotics for effective navigation, mapping, and object detection. Industrial robots use LiDAR for automated warehouse operations, enabling them to recognize shelf layouts and navigate safely around obstacles. Furthermore, in applications such as autonomous vehicles, LiDAR aids in real-time perception of surroundings, allowing for smooth and safe operation. This technology is integral in enhancing the operational efficiency and safety of robotic systems.</a:t>
            </a:r>
            <a:endParaRPr lang="en-US" sz="14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1" strike="noStrike" spc="-1">
                <a:solidFill>
                  <a:schemeClr val="dk1"/>
                </a:solidFill>
                <a:latin typeface="Chakra Petch"/>
                <a:ea typeface="Chakra Petch"/>
              </a:rPr>
              <a:t>Advantages and Limitations</a:t>
            </a:r>
            <a:endParaRPr lang="fr-FR" sz="4000" b="0" strike="noStrike" spc="-1">
              <a:solidFill>
                <a:schemeClr val="dk1"/>
              </a:solidFill>
              <a:latin typeface="Arial"/>
            </a:endParaRPr>
          </a:p>
        </p:txBody>
      </p:sp>
      <p:sp>
        <p:nvSpPr>
          <p:cNvPr id="92"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LiDAR technology offers significant advantages including high accuracy, detailed spatial resolution, and the ability to function in various environmental conditions, such as low light. However, limitations include high costs, sensitivity to weather conditions like heavy rain or fog, and challenges in complex urban environments where multiple reflections can cause inaccuracies. Additionally, the integration of LiDAR with existing systems can be technically demanding.</a:t>
            </a:r>
            <a:endParaRPr lang="en-US" sz="14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subTitle"/>
          </p:nvPr>
        </p:nvSpPr>
        <p:spPr>
          <a:xfrm>
            <a:off x="228600" y="4191120"/>
            <a:ext cx="5838480" cy="723600"/>
          </a:xfrm>
          <a:prstGeom prst="rect">
            <a:avLst/>
          </a:prstGeom>
          <a:noFill/>
          <a:ln w="0">
            <a:noFill/>
          </a:ln>
        </p:spPr>
        <p:txBody>
          <a:bodyPr lIns="91440" tIns="91440" rIns="91440" bIns="91440" anchor="t">
            <a:normAutofit/>
          </a:bodyPr>
          <a:lstStyle/>
          <a:p>
            <a:pPr algn="ctr"/>
            <a:endParaRPr lang="en-US" sz="1600" b="0" strike="noStrike" spc="-1">
              <a:solidFill>
                <a:schemeClr val="dk1"/>
              </a:solidFill>
              <a:latin typeface="SUSE"/>
              <a:ea typeface="SUSE"/>
            </a:endParaRPr>
          </a:p>
        </p:txBody>
      </p:sp>
      <p:sp>
        <p:nvSpPr>
          <p:cNvPr id="94" name="PlaceHolder 2"/>
          <p:cNvSpPr>
            <a:spLocks noGrp="1"/>
          </p:cNvSpPr>
          <p:nvPr>
            <p:ph type="title"/>
          </p:nvPr>
        </p:nvSpPr>
        <p:spPr>
          <a:xfrm>
            <a:off x="228600" y="905040"/>
            <a:ext cx="5838480" cy="3362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6000" b="1" strike="noStrike" spc="-1">
                <a:solidFill>
                  <a:schemeClr val="dk1"/>
                </a:solidFill>
                <a:latin typeface="Chakra Petch"/>
                <a:ea typeface="Chakra Petch"/>
              </a:rPr>
              <a:t>I3D CNN Overview</a:t>
            </a:r>
            <a:endParaRPr lang="fr-FR" sz="6000" b="0" strike="noStrike" spc="-1">
              <a:solidFill>
                <a:schemeClr val="dk1"/>
              </a:solidFill>
              <a:latin typeface="Arial"/>
            </a:endParaRPr>
          </a:p>
        </p:txBody>
      </p:sp>
      <p:sp>
        <p:nvSpPr>
          <p:cNvPr id="95" name="PlaceHolder 3"/>
          <p:cNvSpPr>
            <a:spLocks noGrp="1"/>
          </p:cNvSpPr>
          <p:nvPr>
            <p:ph type="title"/>
          </p:nvPr>
        </p:nvSpPr>
        <p:spPr>
          <a:xfrm>
            <a:off x="6657840" y="228600"/>
            <a:ext cx="2257200" cy="182844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0000" b="1" strike="noStrike" spc="-1">
                <a:solidFill>
                  <a:schemeClr val="dk1"/>
                </a:solidFill>
                <a:latin typeface="Chakra Petch"/>
                <a:ea typeface="Chakra Petch"/>
              </a:rPr>
              <a:t>02</a:t>
            </a:r>
            <a:endParaRPr lang="fr-FR" sz="10000" b="0" strike="noStrike" spc="-1">
              <a:solidFill>
                <a:schemeClr val="dk1"/>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723960" y="371520"/>
            <a:ext cx="8191080" cy="7520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1" strike="noStrike" spc="-1">
                <a:solidFill>
                  <a:schemeClr val="dk1"/>
                </a:solidFill>
                <a:latin typeface="Chakra Petch"/>
                <a:ea typeface="Chakra Petch"/>
              </a:rPr>
              <a:t>Architecture of I3D CNN</a:t>
            </a:r>
            <a:endParaRPr lang="fr-FR" sz="4000" b="0" strike="noStrike" spc="-1">
              <a:solidFill>
                <a:schemeClr val="dk1"/>
              </a:solidFill>
              <a:latin typeface="Arial"/>
            </a:endParaRPr>
          </a:p>
        </p:txBody>
      </p:sp>
      <p:sp>
        <p:nvSpPr>
          <p:cNvPr id="97" name="PlaceHolder 2"/>
          <p:cNvSpPr>
            <a:spLocks noGrp="1"/>
          </p:cNvSpPr>
          <p:nvPr>
            <p:ph type="subTitle"/>
          </p:nvPr>
        </p:nvSpPr>
        <p:spPr>
          <a:xfrm>
            <a:off x="3352680" y="1628640"/>
            <a:ext cx="5562360" cy="32857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The Inflated 3D Convolutional Neural Network (I3D CNN) extends traditional 2D ConvNets by incorporating a 3D approach. This architecture is designed to process videos by considering both spatial and temporal dimensions. It utilizes inflated convolutions, where 2D filters are expanded into 3D, allowing the network to capture motion over time, which is particularly effective for action recognition tasks in robotic applications.</a:t>
            </a:r>
            <a:endParaRPr lang="en-US" sz="14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4038480" y="228600"/>
            <a:ext cx="4723920" cy="2238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500" b="1" strike="noStrike" spc="-1">
                <a:solidFill>
                  <a:schemeClr val="dk1"/>
                </a:solidFill>
                <a:latin typeface="Chakra Petch"/>
                <a:ea typeface="Chakra Petch"/>
              </a:rPr>
              <a:t>Training and Dataset Requirements</a:t>
            </a:r>
            <a:endParaRPr lang="fr-FR" sz="3500" b="0" strike="noStrike" spc="-1">
              <a:solidFill>
                <a:schemeClr val="dk1"/>
              </a:solidFill>
              <a:latin typeface="Arial"/>
            </a:endParaRPr>
          </a:p>
        </p:txBody>
      </p:sp>
      <p:sp>
        <p:nvSpPr>
          <p:cNvPr id="99" name="PlaceHolder 2"/>
          <p:cNvSpPr>
            <a:spLocks noGrp="1"/>
          </p:cNvSpPr>
          <p:nvPr>
            <p:ph/>
          </p:nvPr>
        </p:nvSpPr>
        <p:spPr>
          <a:xfrm>
            <a:off x="4038480" y="2581200"/>
            <a:ext cx="4723920" cy="23331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SUSE"/>
                <a:ea typeface="SUSE"/>
              </a:rPr>
              <a:t>Training an I3D CNN requires extensive computational resources and large datasets to ensure effective learning. Datasets must include diverse action categories to prevent overfitting and improve generalization to real-world scenarios. Commonly used datasets in the domain of object detection include Kinetics and UCF101, which provide a wide array of video samples for robust model training.</a:t>
            </a:r>
            <a:endParaRPr lang="fr-FR" sz="1400" b="0" strike="noStrike" spc="-1">
              <a:solidFill>
                <a:srgbClr val="000000"/>
              </a:solidFill>
              <a:latin typeface="Arial"/>
            </a:endParaRPr>
          </a:p>
        </p:txBody>
      </p:sp>
      <p:pic>
        <p:nvPicPr>
          <p:cNvPr id="100" name="Google Shape;169;p31"/>
          <p:cNvPicPr/>
          <p:nvPr/>
        </p:nvPicPr>
        <p:blipFill>
          <a:blip r:embed="rId2"/>
          <a:srcRect l="5778" t="1179" r="3527" b="9445"/>
          <a:stretch/>
        </p:blipFill>
        <p:spPr>
          <a:xfrm flipH="1">
            <a:off x="360" y="0"/>
            <a:ext cx="3914280" cy="5143320"/>
          </a:xfrm>
          <a:prstGeom prst="rect">
            <a:avLst/>
          </a:prstGeom>
          <a:ln w="0">
            <a:noFill/>
          </a:ln>
        </p:spPr>
      </p:pic>
    </p:spTree>
  </p:cSld>
  <p:clrMapOvr>
    <a:masterClrMapping/>
  </p:clrMapOvr>
</p:sld>
</file>

<file path=ppt/theme/theme1.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TotalTime>
  <Words>618</Words>
  <Application>Microsoft Office PowerPoint</Application>
  <PresentationFormat>On-screen Show (16:9)</PresentationFormat>
  <Paragraphs>25</Paragraphs>
  <Slides>12</Slides>
  <Notes>0</Notes>
  <HiddenSlides>0</HiddenSlides>
  <MMClips>0</MMClips>
  <ScaleCrop>false</ScaleCrop>
  <HeadingPairs>
    <vt:vector size="6" baseType="variant">
      <vt:variant>
        <vt:lpstr>Fonts Used</vt:lpstr>
      </vt:variant>
      <vt:variant>
        <vt:i4>6</vt:i4>
      </vt:variant>
      <vt:variant>
        <vt:lpstr>Theme</vt:lpstr>
      </vt:variant>
      <vt:variant>
        <vt:i4>25</vt:i4>
      </vt:variant>
      <vt:variant>
        <vt:lpstr>Slide Titles</vt:lpstr>
      </vt:variant>
      <vt:variant>
        <vt:i4>12</vt:i4>
      </vt:variant>
    </vt:vector>
  </HeadingPairs>
  <TitlesOfParts>
    <vt:vector size="43" baseType="lpstr">
      <vt:lpstr>Arial</vt:lpstr>
      <vt:lpstr>Chakra Petch</vt:lpstr>
      <vt:lpstr>OpenSymbol</vt:lpstr>
      <vt:lpstr>SUSE</vt:lpstr>
      <vt:lpstr>Symbol</vt:lpstr>
      <vt:lpstr>Wingdings</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AI Tools by Slidesgo</vt:lpstr>
      <vt:lpstr>Slidesgo Final Pages</vt:lpstr>
      <vt:lpstr>Slidesgo Final Pages</vt:lpstr>
      <vt:lpstr>Slidesgo Final Pages</vt:lpstr>
      <vt:lpstr>LiDAR and I3D CNN</vt:lpstr>
      <vt:lpstr>Introduction</vt:lpstr>
      <vt:lpstr>LiDAR Technology</vt:lpstr>
      <vt:lpstr>Principles of LiDAR</vt:lpstr>
      <vt:lpstr>Applications in Robotics</vt:lpstr>
      <vt:lpstr>Advantages and Limitations</vt:lpstr>
      <vt:lpstr>I3D CNN Overview</vt:lpstr>
      <vt:lpstr>Architecture of I3D CNN</vt:lpstr>
      <vt:lpstr>Training and Dataset Requirements</vt:lpstr>
      <vt:lpstr>Performance Metrics in Detection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TUSHAR BHALERAO</cp:lastModifiedBy>
  <cp:revision>2</cp:revision>
  <dcterms:modified xsi:type="dcterms:W3CDTF">2025-06-14T09:33:24Z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2025-06-14T09:04:49Z</dcterms:created>
  <dc:creator>Unknown Creator</dc:creator>
  <dc:description/>
  <dc:language>en-US</dc:language>
  <cp:lastModifiedBy>Unknown Creator</cp:lastModifiedBy>
  <dcterms:modified xsi:type="dcterms:W3CDTF">2025-06-14T09:04:49Z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